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7" r:id="rId5"/>
    <p:sldId id="258" r:id="rId6"/>
    <p:sldId id="263" r:id="rId7"/>
    <p:sldId id="259" r:id="rId8"/>
    <p:sldId id="264" r:id="rId9"/>
    <p:sldId id="273" r:id="rId10"/>
    <p:sldId id="27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60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fr-FR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5" dt="2020-01-02T16:14:26.30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71675882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4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fr-FR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  <a:br>
              <a:rPr lang="en-US" dirty="0"/>
            </a:br>
            <a:r>
              <a:rPr lang="fr-FR"/>
              <a:t>Insert - title </a:t>
            </a:r>
            <a:br>
              <a:rPr lang="en-US" dirty="0"/>
            </a:br>
            <a:r>
              <a:rPr lang="fr-FR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fr-FR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FR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Todays learning, point number 1</a:t>
            </a:r>
          </a:p>
          <a:p>
            <a:pPr lvl="0" rtl="0"/>
            <a:r>
              <a:rPr lang="fr-FR"/>
              <a:t>Todays learning, point number 2</a:t>
            </a:r>
          </a:p>
          <a:p>
            <a:pPr lvl="0" rtl="0"/>
            <a:r>
              <a:rPr lang="fr-FR"/>
              <a:t>Todays learning, point number 3</a:t>
            </a:r>
          </a:p>
          <a:p>
            <a:pPr lvl="0" rtl="0"/>
            <a:r>
              <a:rPr lang="fr-FR"/>
              <a:t>Todays learning, point number 4</a:t>
            </a:r>
          </a:p>
          <a:p>
            <a:pPr lvl="0" rtl="0"/>
            <a:r>
              <a:rPr lang="fr-FR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fr-FR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fr-FR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encounteredu.com/multimedia/videos/coral-expedition-what-are-dive-signs-and-what-do-they-mean" TargetMode="Externa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encounteredu.com/multimedia/images/explore-the-agincourt-reef-using-google-maps" TargetMode="Externa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what-kind-of-people-make-up-a-coral-expedition-team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Leçon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89595"/>
            <a:ext cx="3368675" cy="2112962"/>
          </a:xfrm>
        </p:spPr>
        <p:txBody>
          <a:bodyPr rtlCol="0"/>
          <a:lstStyle/>
          <a:p>
            <a:pPr rtl="0"/>
            <a:r>
              <a:rPr lang="fr-FR" dirty="0"/>
              <a:t>Explorateur </a:t>
            </a:r>
          </a:p>
          <a:p>
            <a:pPr rtl="0"/>
            <a:r>
              <a:rPr lang="fr-FR" dirty="0"/>
              <a:t>de récifs coralliens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28603"/>
            <a:ext cx="2043824" cy="336804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Océans de corail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164164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fr-FR" dirty="0"/>
              <a:t>Science | 7-11 ans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B81E2F3-7A1D-F645-8463-04B73C4EF3AD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fr-FR"/>
              <a:t>Quel pourcentage d’oxygène dans l’air est produit par les océans 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/>
              <a:t>50 %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499FBC9-444D-364C-A276-13FE4439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EB07CE-03CF-4B67-960F-B6B3BE72DA1E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3D7704CD-DEF1-4032-A13C-FB0D789A58AB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7708167F-61E1-4B1F-B015-3FC99E77B9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/>
          <a:lstStyle/>
          <a:p>
            <a:r>
              <a:rPr lang="fr-FR" dirty="0"/>
              <a:t>MOINS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853934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</a:rPr>
              <a:t>66 %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fr-FR"/>
              <a:t>Quel pourcentage d’oxygène dans l’air est produit par les océans 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056FB1F5-4647-CE42-91A9-800E458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51257-F8BF-4A09-9F43-8BAC296D6EDA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28345ABB-CE50-4898-AA5D-9E797DBDE5D3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527874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fr-FR"/>
              <a:t>Quel pourcentage  </a:t>
            </a:r>
            <a:br>
              <a:rPr lang="en-GB" dirty="0"/>
            </a:br>
            <a:r>
              <a:rPr lang="fr-FR"/>
              <a:t>des océans est recouvert par le récif corallien 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/>
              <a:t>5 %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23ADCA0-DAD7-1041-A6BD-FF4C6D355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ACE4EC8F-951D-45B3-B66F-B52E5415394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/>
          <a:lstStyle/>
          <a:p>
            <a:r>
              <a:rPr lang="fr-FR" dirty="0"/>
              <a:t>MOINS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887509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8818" y="3569965"/>
            <a:ext cx="1924684" cy="1102949"/>
          </a:xfrm>
        </p:spPr>
        <p:txBody>
          <a:bodyPr rtlCol="0"/>
          <a:lstStyle/>
          <a:p>
            <a:pPr rtl="0"/>
            <a:r>
              <a:rPr lang="fr-FR" sz="4000" dirty="0">
                <a:solidFill>
                  <a:schemeClr val="bg2"/>
                </a:solidFill>
              </a:rPr>
              <a:t>Moins de 1 %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fr-FR"/>
              <a:t>Quel pourcentage  </a:t>
            </a:r>
            <a:br>
              <a:rPr lang="en-GB" dirty="0"/>
            </a:br>
            <a:r>
              <a:rPr lang="fr-FR"/>
              <a:t>des océans est recouvert par le récif corallien ?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6FCF94C-3E8F-9A44-87C1-755BF98F5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F8343EFE-49BF-0E4C-988E-45ABE56369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7" y="3023269"/>
            <a:ext cx="2167715" cy="844010"/>
          </a:xfrm>
        </p:spPr>
        <p:txBody>
          <a:bodyPr rtlCol="0"/>
          <a:lstStyle/>
          <a:p>
            <a:pPr rtl="0"/>
            <a:r>
              <a:rPr lang="en-US" dirty="0"/>
              <a:t>MOINS</a:t>
            </a:r>
          </a:p>
        </p:txBody>
      </p:sp>
    </p:spTree>
    <p:extLst>
      <p:ext uri="{BB962C8B-B14F-4D97-AF65-F5344CB8AC3E}">
        <p14:creationId xmlns:p14="http://schemas.microsoft.com/office/powerpoint/2010/main" val="87543138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fr-FR"/>
              <a:t>Quel pourcentage </a:t>
            </a:r>
            <a:br>
              <a:rPr lang="en-GB" dirty="0"/>
            </a:br>
            <a:r>
              <a:rPr lang="fr-FR"/>
              <a:t>de vie dans l’océan </a:t>
            </a:r>
            <a:br>
              <a:rPr lang="en-GB" dirty="0"/>
            </a:br>
            <a:r>
              <a:rPr lang="fr-FR"/>
              <a:t>est dû à l’existence du récif corallien 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/>
              <a:t>10 %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46C399E4-DFDF-8340-9648-819F7F9D7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D3CE97-659B-4BCD-9029-95A55A349FC7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DD7CC66E-37EE-4E44-A78A-2674322B49BC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95D6AB42-0346-4405-800A-7EB5542C15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/>
          <a:lstStyle/>
          <a:p>
            <a:r>
              <a:rPr lang="fr-FR" dirty="0"/>
              <a:t>MOINS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585662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</a:rPr>
              <a:t>25 %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fr-FR"/>
              <a:t>Quel pourcentage </a:t>
            </a:r>
            <a:br>
              <a:rPr lang="en-GB" dirty="0"/>
            </a:br>
            <a:r>
              <a:rPr lang="fr-FR"/>
              <a:t>de vie dans l’océan </a:t>
            </a:r>
            <a:br>
              <a:rPr lang="en-GB" dirty="0"/>
            </a:br>
            <a:r>
              <a:rPr lang="fr-FR"/>
              <a:t>est dû à l’existence du récif corallien 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DBE9D7F5-7C27-3B4B-9959-BCC55CF20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B4E68C-E540-4B6B-9C80-FFE26ABF0395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74080D-9D75-42EA-9732-8887B7F2FF20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26570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400" dirty="0">
                  <a:solidFill>
                    <a:srgbClr val="2B3240"/>
                  </a:solidFill>
                </a:rPr>
                <a:t>Combien</a:t>
              </a:r>
            </a:p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400" dirty="0">
                  <a:solidFill>
                    <a:srgbClr val="2B3240"/>
                  </a:solidFill>
                </a:rPr>
                <a:t>y a-t-il d’océans ?</a:t>
              </a:r>
            </a:p>
          </p:txBody>
        </p:sp>
      </p:grpSp>
      <p:sp>
        <p:nvSpPr>
          <p:cNvPr id="8" name="Title 8">
            <a:extLst>
              <a:ext uri="{FF2B5EF4-FFF2-40B4-BE49-F238E27FC236}">
                <a16:creationId xmlns:a16="http://schemas.microsoft.com/office/drawing/2014/main" id="{672E5B73-B515-F24E-B5C8-17E0039A7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134044755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400" dirty="0">
                  <a:solidFill>
                    <a:srgbClr val="2B3240"/>
                  </a:solidFill>
                </a:rPr>
                <a:t>Combien</a:t>
              </a:r>
            </a:p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400" dirty="0">
                  <a:solidFill>
                    <a:srgbClr val="2B3240"/>
                  </a:solidFill>
                </a:rPr>
                <a:t>y a-t-il d’océans ?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DCFD285-792D-7D4E-810F-CD86312E6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52" y="983848"/>
            <a:ext cx="5874152" cy="5874152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4FFF7C6-1E03-1D45-8FAD-B09FFDA4E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92613738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1F57BFEF-A1C0-904F-A552-13120F36FEDD}"/>
              </a:ext>
            </a:extLst>
          </p:cNvPr>
          <p:cNvSpPr txBox="1">
            <a:spLocks/>
          </p:cNvSpPr>
          <p:nvPr/>
        </p:nvSpPr>
        <p:spPr>
          <a:xfrm>
            <a:off x="414538" y="1575627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2800">
                <a:solidFill>
                  <a:srgbClr val="25243D"/>
                </a:solidFill>
              </a:rPr>
              <a:t>L’océan ne comprend pas un seul habitat mais plusieurs habitats, comme sur la terre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B9E857C-EFBE-FC4E-A92A-3C88271006E5}"/>
              </a:ext>
            </a:extLst>
          </p:cNvPr>
          <p:cNvSpPr/>
          <p:nvPr/>
        </p:nvSpPr>
        <p:spPr>
          <a:xfrm>
            <a:off x="4470918" y="4394401"/>
            <a:ext cx="1459832" cy="1459832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238E17-D208-A546-A1F3-AA10E050207B}"/>
              </a:ext>
            </a:extLst>
          </p:cNvPr>
          <p:cNvSpPr/>
          <p:nvPr/>
        </p:nvSpPr>
        <p:spPr>
          <a:xfrm>
            <a:off x="4470918" y="2727325"/>
            <a:ext cx="1459832" cy="1459832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1FEC22F-E51B-6743-AEBC-B11C9ADEF248}"/>
              </a:ext>
            </a:extLst>
          </p:cNvPr>
          <p:cNvSpPr/>
          <p:nvPr/>
        </p:nvSpPr>
        <p:spPr>
          <a:xfrm>
            <a:off x="449263" y="4394401"/>
            <a:ext cx="1459832" cy="1459832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B6D8736-2FCA-B540-9147-5BC028BF8DB8}"/>
              </a:ext>
            </a:extLst>
          </p:cNvPr>
          <p:cNvSpPr/>
          <p:nvPr/>
        </p:nvSpPr>
        <p:spPr>
          <a:xfrm>
            <a:off x="449263" y="2727325"/>
            <a:ext cx="1459832" cy="1459832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F0388E-24C5-F749-9D32-E21199FADA7B}"/>
              </a:ext>
            </a:extLst>
          </p:cNvPr>
          <p:cNvSpPr txBox="1"/>
          <p:nvPr/>
        </p:nvSpPr>
        <p:spPr>
          <a:xfrm>
            <a:off x="2151544" y="3248500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Grand large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802199-2181-BF4A-9128-6F2B016A4B7F}"/>
              </a:ext>
            </a:extLst>
          </p:cNvPr>
          <p:cNvSpPr txBox="1"/>
          <p:nvPr/>
        </p:nvSpPr>
        <p:spPr>
          <a:xfrm>
            <a:off x="2167586" y="4973026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Récif corallien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B4CE7F-2345-D046-A9CE-25DA5BBCB8E0}"/>
              </a:ext>
            </a:extLst>
          </p:cNvPr>
          <p:cNvSpPr txBox="1"/>
          <p:nvPr/>
        </p:nvSpPr>
        <p:spPr>
          <a:xfrm>
            <a:off x="6265689" y="3280918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Côte rocheuse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B3C8D-3AC7-004D-B25F-876692C5E030}"/>
              </a:ext>
            </a:extLst>
          </p:cNvPr>
          <p:cNvSpPr txBox="1"/>
          <p:nvPr/>
        </p:nvSpPr>
        <p:spPr>
          <a:xfrm>
            <a:off x="6257668" y="4973361"/>
            <a:ext cx="26094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Herbier marin</a:t>
            </a:r>
          </a:p>
        </p:txBody>
      </p:sp>
      <p:sp>
        <p:nvSpPr>
          <p:cNvPr id="14" name="Title 8">
            <a:extLst>
              <a:ext uri="{FF2B5EF4-FFF2-40B4-BE49-F238E27FC236}">
                <a16:creationId xmlns:a16="http://schemas.microsoft.com/office/drawing/2014/main" id="{22562E6A-C6C8-944A-99D5-1E48A295E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8DE13B08-C6B0-D747-87F2-ECE9F2BDC933}"/>
              </a:ext>
            </a:extLst>
          </p:cNvPr>
          <p:cNvSpPr txBox="1">
            <a:spLocks/>
          </p:cNvSpPr>
          <p:nvPr/>
        </p:nvSpPr>
        <p:spPr>
          <a:xfrm>
            <a:off x="414538" y="1391144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2800">
                <a:solidFill>
                  <a:srgbClr val="25243D"/>
                </a:solidFill>
              </a:rPr>
              <a:t>Où se situent les récifs coralliens du monde ?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6005F96-D7F5-7544-8935-DBB46C3B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356668974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820462"/>
            <a:ext cx="2489759" cy="1053385"/>
          </a:xfrm>
        </p:spPr>
        <p:txBody>
          <a:bodyPr rtlCol="0"/>
          <a:lstStyle/>
          <a:p>
            <a:pPr rtl="0"/>
            <a:r>
              <a:rPr lang="fr-FR" sz="1800" dirty="0">
                <a:solidFill>
                  <a:schemeClr val="bg2"/>
                </a:solidFill>
              </a:rPr>
              <a:t>Réfléchir à quoi ressemblerait le métier d’explorateur de récifs coralliens</a:t>
            </a:r>
          </a:p>
          <a:p>
            <a:pPr rtl="0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 sz="1800" dirty="0">
                <a:solidFill>
                  <a:schemeClr val="bg2"/>
                </a:solidFill>
              </a:rPr>
              <a:t>Énumérer des faits importants sur les océans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fr-FR" sz="1800" dirty="0">
                <a:solidFill>
                  <a:schemeClr val="bg2"/>
                </a:solidFill>
              </a:rPr>
              <a:t>Identifier les principales caractéristiques de l’habitat corallien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F8A87F4-B95F-CB44-83A3-3B9AF9AD3C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67919" y="4861330"/>
            <a:ext cx="2278653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fr-FR" sz="1800" dirty="0">
                <a:solidFill>
                  <a:schemeClr val="bg2"/>
                </a:solidFill>
              </a:rPr>
              <a:t>Réfléchir aux merveilles des récifs coralliens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26200" y="2709865"/>
            <a:ext cx="2698907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fr-FR" sz="1800" dirty="0">
                <a:solidFill>
                  <a:schemeClr val="bg2"/>
                </a:solidFill>
              </a:rPr>
              <a:t>Utiliser la danse et le chant pour mémoriser les principaux signes de plongée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589008" cy="359903"/>
          </a:xfrm>
        </p:spPr>
        <p:txBody>
          <a:bodyPr rtlCol="0"/>
          <a:lstStyle/>
          <a:p>
            <a:pPr rtl="0"/>
            <a:r>
              <a:rPr lang="fr-FR" sz="3400" dirty="0"/>
              <a:t>Objectifs d’apprentissage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67FB7776-88E1-8842-8743-CED9E33937E5}"/>
              </a:ext>
            </a:extLst>
          </p:cNvPr>
          <p:cNvSpPr txBox="1">
            <a:spLocks/>
          </p:cNvSpPr>
          <p:nvPr/>
        </p:nvSpPr>
        <p:spPr>
          <a:xfrm>
            <a:off x="414538" y="1239091"/>
            <a:ext cx="8219508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2800" dirty="0">
                <a:solidFill>
                  <a:srgbClr val="25243D"/>
                </a:solidFill>
              </a:rPr>
              <a:t>L’expédition scientifique </a:t>
            </a:r>
            <a:r>
              <a:rPr lang="fr-FR" sz="2800" dirty="0" err="1">
                <a:solidFill>
                  <a:srgbClr val="25243D"/>
                </a:solidFill>
              </a:rPr>
              <a:t>Catlin</a:t>
            </a:r>
            <a:r>
              <a:rPr lang="fr-FR" sz="2800" dirty="0">
                <a:solidFill>
                  <a:srgbClr val="25243D"/>
                </a:solidFill>
              </a:rPr>
              <a:t> </a:t>
            </a:r>
            <a:r>
              <a:rPr lang="fr-FR" sz="2800" dirty="0" err="1">
                <a:solidFill>
                  <a:srgbClr val="25243D"/>
                </a:solidFill>
              </a:rPr>
              <a:t>Seaview</a:t>
            </a:r>
            <a:r>
              <a:rPr lang="fr-FR" sz="2800" dirty="0">
                <a:solidFill>
                  <a:srgbClr val="25243D"/>
                </a:solidFill>
              </a:rPr>
              <a:t> Survey a débuté sur la Grande Barrière de Corail...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DEDFF20-A62C-5F43-BCCC-A45142303777}"/>
              </a:ext>
            </a:extLst>
          </p:cNvPr>
          <p:cNvSpPr/>
          <p:nvPr/>
        </p:nvSpPr>
        <p:spPr>
          <a:xfrm>
            <a:off x="4059943" y="4539916"/>
            <a:ext cx="409074" cy="409074"/>
          </a:xfrm>
          <a:prstGeom prst="ellips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C58B68-D624-9D4A-AFF5-9DDA3118F241}"/>
              </a:ext>
            </a:extLst>
          </p:cNvPr>
          <p:cNvCxnSpPr>
            <a:stCxn id="6" idx="7"/>
          </p:cNvCxnSpPr>
          <p:nvPr/>
        </p:nvCxnSpPr>
        <p:spPr>
          <a:xfrm flipV="1">
            <a:off x="4409109" y="3104147"/>
            <a:ext cx="1657900" cy="1495677"/>
          </a:xfrm>
          <a:prstGeom prst="lin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0" name="Content Placeholder 1">
            <a:extLst>
              <a:ext uri="{FF2B5EF4-FFF2-40B4-BE49-F238E27FC236}">
                <a16:creationId xmlns:a16="http://schemas.microsoft.com/office/drawing/2014/main" id="{163E81CA-0149-514C-AE7A-7831B66E7A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67009" y="2149544"/>
            <a:ext cx="2806880" cy="3951872"/>
          </a:xfrm>
          <a:prstGeom prst="rect">
            <a:avLst/>
          </a:prstGeom>
        </p:spPr>
      </p:pic>
      <p:sp>
        <p:nvSpPr>
          <p:cNvPr id="11" name="Title 8">
            <a:extLst>
              <a:ext uri="{FF2B5EF4-FFF2-40B4-BE49-F238E27FC236}">
                <a16:creationId xmlns:a16="http://schemas.microsoft.com/office/drawing/2014/main" id="{A5FA3F99-4B50-E04B-BB90-1F7487E14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373934734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CB71BA0-395C-2C42-BF05-853887A35B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75450"/>
          </a:xfrm>
          <a:prstGeom prst="rect">
            <a:avLst/>
          </a:prstGeom>
        </p:spPr>
      </p:pic>
      <p:grpSp>
        <p:nvGrpSpPr>
          <p:cNvPr id="6" name="Group 212">
            <a:extLst>
              <a:ext uri="{FF2B5EF4-FFF2-40B4-BE49-F238E27FC236}">
                <a16:creationId xmlns:a16="http://schemas.microsoft.com/office/drawing/2014/main" id="{861420CE-5DC9-2449-AF9C-E56D4678CDB8}"/>
              </a:ext>
            </a:extLst>
          </p:cNvPr>
          <p:cNvGrpSpPr/>
          <p:nvPr/>
        </p:nvGrpSpPr>
        <p:grpSpPr>
          <a:xfrm flipH="1">
            <a:off x="6845933" y="1364658"/>
            <a:ext cx="2209834" cy="2238856"/>
            <a:chOff x="-2" y="0"/>
            <a:chExt cx="5039999" cy="5106189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3B404098-4266-E44C-B9E1-98A52156B0B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8" name="Shape 211" descr="Textfeld 23">
              <a:extLst>
                <a:ext uri="{FF2B5EF4-FFF2-40B4-BE49-F238E27FC236}">
                  <a16:creationId xmlns:a16="http://schemas.microsoft.com/office/drawing/2014/main" id="{C7BAF2F4-8845-F04D-9548-B54D52746ADC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grpSp>
        <p:nvGrpSpPr>
          <p:cNvPr id="9" name="Group 212">
            <a:extLst>
              <a:ext uri="{FF2B5EF4-FFF2-40B4-BE49-F238E27FC236}">
                <a16:creationId xmlns:a16="http://schemas.microsoft.com/office/drawing/2014/main" id="{C677ACF5-69E0-764F-A762-D4FA8555717C}"/>
              </a:ext>
            </a:extLst>
          </p:cNvPr>
          <p:cNvGrpSpPr/>
          <p:nvPr/>
        </p:nvGrpSpPr>
        <p:grpSpPr>
          <a:xfrm>
            <a:off x="498867" y="3061111"/>
            <a:ext cx="2655840" cy="2773022"/>
            <a:chOff x="931893" y="-148498"/>
            <a:chExt cx="5039999" cy="5262374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DCE1D9D-61CE-5047-9604-7AE0ACEB65C9}"/>
                </a:ext>
              </a:extLst>
            </p:cNvPr>
            <p:cNvSpPr/>
            <p:nvPr/>
          </p:nvSpPr>
          <p:spPr>
            <a:xfrm>
              <a:off x="931893" y="-148498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07C3154-B132-D24A-8A76-1D472BB51604}"/>
                </a:ext>
              </a:extLst>
            </p:cNvPr>
            <p:cNvSpPr/>
            <p:nvPr/>
          </p:nvSpPr>
          <p:spPr>
            <a:xfrm>
              <a:off x="1009104" y="73879"/>
              <a:ext cx="4806262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1800" dirty="0">
                  <a:solidFill>
                    <a:schemeClr val="bg2"/>
                  </a:solidFill>
                </a:rPr>
                <a:t>Cela signifie que les scientifiques peuvent </a:t>
              </a:r>
              <a:br>
                <a:rPr lang="en-US" sz="1800" dirty="0">
                  <a:solidFill>
                    <a:schemeClr val="bg2"/>
                  </a:solidFill>
                </a:rPr>
              </a:br>
              <a:r>
                <a:rPr lang="fr-FR" sz="1800" dirty="0">
                  <a:solidFill>
                    <a:schemeClr val="bg2"/>
                  </a:solidFill>
                </a:rPr>
                <a:t>obtenir beaucoup plus d’informations sur la santé des récifs coralliens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9C9A493-9336-5844-9C8E-2552950DA6A1}"/>
              </a:ext>
            </a:extLst>
          </p:cNvPr>
          <p:cNvSpPr txBox="1"/>
          <p:nvPr/>
        </p:nvSpPr>
        <p:spPr>
          <a:xfrm>
            <a:off x="7012745" y="1590657"/>
            <a:ext cx="1876209" cy="1815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55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Les membres de l’expédition utilisent des appareils photo sous-marins pour prendre des photos du récif</a:t>
            </a: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2841D7-C0FD-0F47-BD96-774B77FE1A6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61" y="935458"/>
            <a:ext cx="8210277" cy="5528253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24383EF-20B6-9A43-A409-E598053E1107}"/>
              </a:ext>
            </a:extLst>
          </p:cNvPr>
          <p:cNvGrpSpPr/>
          <p:nvPr/>
        </p:nvGrpSpPr>
        <p:grpSpPr>
          <a:xfrm>
            <a:off x="247943" y="2557876"/>
            <a:ext cx="2655840" cy="2714997"/>
            <a:chOff x="775367" y="7687"/>
            <a:chExt cx="5039999" cy="5152259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6A6F07BE-7B56-A742-986C-9787F6BB0C8B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4234853B-4E0F-D648-A992-2C0895C272F8}"/>
                </a:ext>
              </a:extLst>
            </p:cNvPr>
            <p:cNvSpPr/>
            <p:nvPr/>
          </p:nvSpPr>
          <p:spPr>
            <a:xfrm>
              <a:off x="1224208" y="119949"/>
              <a:ext cx="4197092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000">
                  <a:solidFill>
                    <a:schemeClr val="bg2"/>
                  </a:solidFill>
                </a:rPr>
                <a:t>Les photos de l’expédition sont ensuite assemblées.</a:t>
              </a:r>
            </a:p>
          </p:txBody>
        </p:sp>
      </p:grpSp>
      <p:grpSp>
        <p:nvGrpSpPr>
          <p:cNvPr id="21" name="Group 212">
            <a:extLst>
              <a:ext uri="{FF2B5EF4-FFF2-40B4-BE49-F238E27FC236}">
                <a16:creationId xmlns:a16="http://schemas.microsoft.com/office/drawing/2014/main" id="{95D27DA6-6E76-7345-9741-95507271C25A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6240219" y="1364657"/>
            <a:ext cx="2815548" cy="2852525"/>
            <a:chOff x="-2" y="0"/>
            <a:chExt cx="5039999" cy="5106189"/>
          </a:xfrm>
        </p:grpSpPr>
        <p:sp>
          <p:nvSpPr>
            <p:cNvPr id="22" name="Shape 210">
              <a:extLst>
                <a:ext uri="{FF2B5EF4-FFF2-40B4-BE49-F238E27FC236}">
                  <a16:creationId xmlns:a16="http://schemas.microsoft.com/office/drawing/2014/main" id="{FB8047B5-9C8B-2A4F-BAB4-E85A208A322D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3" name="Shape 211" descr="Textfeld 23">
              <a:extLst>
                <a:ext uri="{FF2B5EF4-FFF2-40B4-BE49-F238E27FC236}">
                  <a16:creationId xmlns:a16="http://schemas.microsoft.com/office/drawing/2014/main" id="{DD667A5F-1B32-3C49-97DA-0C180DB7FDA6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B31464C-22DB-3949-827B-356C8CD98725}"/>
              </a:ext>
            </a:extLst>
          </p:cNvPr>
          <p:cNvSpPr txBox="1"/>
          <p:nvPr/>
        </p:nvSpPr>
        <p:spPr>
          <a:xfrm>
            <a:off x="6509659" y="1964544"/>
            <a:ext cx="2256372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Tout le monde peut utiliser ces photos assemblées à 360° pour une plongée virtuelle au cœur du récif.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25" name="Title 8">
            <a:extLst>
              <a:ext uri="{FF2B5EF4-FFF2-40B4-BE49-F238E27FC236}">
                <a16:creationId xmlns:a16="http://schemas.microsoft.com/office/drawing/2014/main" id="{52171814-404A-B54C-BBB8-9D187E216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362310115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1688E21-2077-814A-8462-C6F19FC583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57567" cy="6858000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34C580F-3772-6141-A839-C80AD83861E6}"/>
              </a:ext>
            </a:extLst>
          </p:cNvPr>
          <p:cNvGrpSpPr/>
          <p:nvPr/>
        </p:nvGrpSpPr>
        <p:grpSpPr>
          <a:xfrm>
            <a:off x="1922942" y="1211310"/>
            <a:ext cx="2655840" cy="2655840"/>
            <a:chOff x="775367" y="7687"/>
            <a:chExt cx="5039999" cy="5039997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ADA99E74-1E5A-9B44-8017-B925A4F5E504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996E3B4F-64B6-C24C-A387-3A9B5C858D93}"/>
                </a:ext>
              </a:extLst>
            </p:cNvPr>
            <p:cNvSpPr/>
            <p:nvPr/>
          </p:nvSpPr>
          <p:spPr>
            <a:xfrm>
              <a:off x="1297492" y="218233"/>
              <a:ext cx="4104560" cy="47485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000" dirty="0">
                  <a:solidFill>
                    <a:schemeClr val="bg2"/>
                  </a:solidFill>
                </a:rPr>
                <a:t>Selon toi, </a:t>
              </a:r>
            </a:p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fr-FR" sz="2000" dirty="0">
                  <a:solidFill>
                    <a:schemeClr val="bg2"/>
                  </a:solidFill>
                </a:rPr>
                <a:t>quels problèmes l’équipe peut-elle rencontrer sous l’eau 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A8DE4C51-653C-794D-A828-DD03730BE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408998725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Signes de plongée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VOIR LA VIDÉO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4" name="Picture 13" descr="A picture containing sport, person, racket, hold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0FA240C-7101-6449-81E2-64F9657AF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21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1385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A3A6D622-D353-5B4E-A80D-96B53DE3AE63}"/>
              </a:ext>
            </a:extLst>
          </p:cNvPr>
          <p:cNvSpPr txBox="1">
            <a:spLocks/>
          </p:cNvSpPr>
          <p:nvPr/>
        </p:nvSpPr>
        <p:spPr>
          <a:xfrm>
            <a:off x="312380" y="1559590"/>
            <a:ext cx="8519240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fr-FR" sz="2000" dirty="0">
                <a:solidFill>
                  <a:srgbClr val="25243D"/>
                </a:solidFill>
              </a:rPr>
              <a:t>L’un des problèmes que les scientifiques rencontrent sous l’eau est qu’ils ne peuvent pas se parler. </a:t>
            </a:r>
          </a:p>
          <a:p>
            <a:pPr rtl="0" hangingPunct="1"/>
            <a:r>
              <a:rPr lang="fr-FR" sz="2000" dirty="0">
                <a:solidFill>
                  <a:srgbClr val="25243D"/>
                </a:solidFill>
              </a:rPr>
              <a:t>Veux-tu t’entraîner à utiliser les « signes de plongée » qu’ils utilisent ? </a:t>
            </a:r>
          </a:p>
          <a:p>
            <a:pPr rtl="0" hangingPunct="1"/>
            <a:r>
              <a:rPr lang="fr-FR" sz="2000" dirty="0">
                <a:solidFill>
                  <a:srgbClr val="25243D"/>
                </a:solidFill>
              </a:rPr>
              <a:t>Peut-être que tu pourras les utiliser lors d’une plongée virtuelle silencieuse...</a:t>
            </a:r>
            <a:endParaRPr lang="en-GB" sz="2000" dirty="0">
              <a:solidFill>
                <a:srgbClr val="25243D"/>
              </a:solidFill>
            </a:endParaRPr>
          </a:p>
        </p:txBody>
      </p:sp>
      <p:pic>
        <p:nvPicPr>
          <p:cNvPr id="6" name="PDFMPublisherDummyRect6" descr="120px-Dive_hand_signal_Slow_down">
            <a:extLst>
              <a:ext uri="{FF2B5EF4-FFF2-40B4-BE49-F238E27FC236}">
                <a16:creationId xmlns:a16="http://schemas.microsoft.com/office/drawing/2014/main" id="{A9805A6A-14DD-3147-9AD3-54F81DDB3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DFMPublisherDummyRect5" descr="120px-Dive_hand_signal_Which_Way">
            <a:extLst>
              <a:ext uri="{FF2B5EF4-FFF2-40B4-BE49-F238E27FC236}">
                <a16:creationId xmlns:a16="http://schemas.microsoft.com/office/drawing/2014/main" id="{D677EFFB-ECD7-8240-8459-98D9E658F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4636342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DFMPublisherDummyRect4" descr="120px-Dive_hand_signal_Stop">
            <a:extLst>
              <a:ext uri="{FF2B5EF4-FFF2-40B4-BE49-F238E27FC236}">
                <a16:creationId xmlns:a16="http://schemas.microsoft.com/office/drawing/2014/main" id="{5B5CEC9C-19BE-A24C-B4DA-7351E40A2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DFMPublisherDummyRect3" descr="120px-Dive_hand_signal_Turn_Around">
            <a:extLst>
              <a:ext uri="{FF2B5EF4-FFF2-40B4-BE49-F238E27FC236}">
                <a16:creationId xmlns:a16="http://schemas.microsoft.com/office/drawing/2014/main" id="{E97ECE9E-CC3C-0746-B176-455E552A8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DFMPublisherDummyRect2" descr="120px-Dive_hand_signal_Descend">
            <a:extLst>
              <a:ext uri="{FF2B5EF4-FFF2-40B4-BE49-F238E27FC236}">
                <a16:creationId xmlns:a16="http://schemas.microsoft.com/office/drawing/2014/main" id="{AF6F9788-2434-BC42-B474-4285CE741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DFMPublisherDummyRect1" descr="120px-Dive_hand_signal_Ascend">
            <a:extLst>
              <a:ext uri="{FF2B5EF4-FFF2-40B4-BE49-F238E27FC236}">
                <a16:creationId xmlns:a16="http://schemas.microsoft.com/office/drawing/2014/main" id="{F361EDD0-10CE-C44E-BB33-175ACB49F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5">
            <a:extLst>
              <a:ext uri="{FF2B5EF4-FFF2-40B4-BE49-F238E27FC236}">
                <a16:creationId xmlns:a16="http://schemas.microsoft.com/office/drawing/2014/main" id="{90A00CF6-77B3-F246-8798-D7C9229B4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2743203"/>
            <a:ext cx="1216162" cy="121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13" name="Picture 9" descr="120px-Dive_hand_signal_Time_up">
            <a:extLst>
              <a:ext uri="{FF2B5EF4-FFF2-40B4-BE49-F238E27FC236}">
                <a16:creationId xmlns:a16="http://schemas.microsoft.com/office/drawing/2014/main" id="{843F45EC-BD9A-5E43-A00A-FE4A03F57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4636342"/>
            <a:ext cx="12161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120px-Dive_hand_signal_Not_Right">
            <a:extLst>
              <a:ext uri="{FF2B5EF4-FFF2-40B4-BE49-F238E27FC236}">
                <a16:creationId xmlns:a16="http://schemas.microsoft.com/office/drawing/2014/main" id="{F3605F2D-5140-BB4D-A304-2B1829D81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030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">
            <a:extLst>
              <a:ext uri="{FF2B5EF4-FFF2-40B4-BE49-F238E27FC236}">
                <a16:creationId xmlns:a16="http://schemas.microsoft.com/office/drawing/2014/main" id="{D09EA34A-F054-A64C-B9F5-8058ABE7E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4075062"/>
            <a:ext cx="1143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1400" b="1">
                <a:solidFill>
                  <a:srgbClr val="25243D"/>
                </a:solidFill>
                <a:latin typeface="Century Gothic" panose="020B0502020202020204" pitchFamily="34" charset="0"/>
              </a:rPr>
              <a:t>Monter</a:t>
            </a:r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id="{B16C3FA2-A9BD-904E-B5BC-F22623568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051" y="4075062"/>
            <a:ext cx="12173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1400" b="1">
                <a:solidFill>
                  <a:srgbClr val="25243D"/>
                </a:solidFill>
                <a:latin typeface="Century Gothic" panose="020B0502020202020204" pitchFamily="34" charset="0"/>
              </a:rPr>
              <a:t>Descendre</a:t>
            </a:r>
          </a:p>
        </p:txBody>
      </p:sp>
      <p:sp>
        <p:nvSpPr>
          <p:cNvPr id="17" name="TextBox 29">
            <a:extLst>
              <a:ext uri="{FF2B5EF4-FFF2-40B4-BE49-F238E27FC236}">
                <a16:creationId xmlns:a16="http://schemas.microsoft.com/office/drawing/2014/main" id="{681BAB3C-2F7E-5044-BF32-AE19F4BFB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4075062"/>
            <a:ext cx="12268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Se retourner</a:t>
            </a:r>
          </a:p>
        </p:txBody>
      </p:sp>
      <p:sp>
        <p:nvSpPr>
          <p:cNvPr id="18" name="TextBox 30">
            <a:extLst>
              <a:ext uri="{FF2B5EF4-FFF2-40B4-BE49-F238E27FC236}">
                <a16:creationId xmlns:a16="http://schemas.microsoft.com/office/drawing/2014/main" id="{90A16DA6-EEB3-4841-AEBF-FC21AE522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7063" y="4075062"/>
            <a:ext cx="13396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Ça va ? Je vais bien</a:t>
            </a:r>
          </a:p>
        </p:txBody>
      </p:sp>
      <p:sp>
        <p:nvSpPr>
          <p:cNvPr id="19" name="TextBox 31">
            <a:extLst>
              <a:ext uri="{FF2B5EF4-FFF2-40B4-BE49-F238E27FC236}">
                <a16:creationId xmlns:a16="http://schemas.microsoft.com/office/drawing/2014/main" id="{DC8FE94E-AA2F-624F-8FB5-96F9DFE9C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0301" y="4075062"/>
            <a:ext cx="12173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1400" b="1">
                <a:solidFill>
                  <a:srgbClr val="25243D"/>
                </a:solidFill>
                <a:latin typeface="Century Gothic" panose="020B0502020202020204" pitchFamily="34" charset="0"/>
              </a:rPr>
              <a:t>Il y a un problème</a:t>
            </a:r>
          </a:p>
        </p:txBody>
      </p:sp>
      <p:sp>
        <p:nvSpPr>
          <p:cNvPr id="20" name="TextBox 32">
            <a:extLst>
              <a:ext uri="{FF2B5EF4-FFF2-40B4-BE49-F238E27FC236}">
                <a16:creationId xmlns:a16="http://schemas.microsoft.com/office/drawing/2014/main" id="{584F36E1-1DED-3742-AC35-E89EE3F24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4" y="5943750"/>
            <a:ext cx="12173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1400" b="1">
                <a:solidFill>
                  <a:srgbClr val="25243D"/>
                </a:solidFill>
                <a:latin typeface="Century Gothic" panose="020B0502020202020204" pitchFamily="34" charset="0"/>
              </a:rPr>
              <a:t>Stop !</a:t>
            </a:r>
          </a:p>
        </p:txBody>
      </p:sp>
      <p:sp>
        <p:nvSpPr>
          <p:cNvPr id="21" name="TextBox 33">
            <a:extLst>
              <a:ext uri="{FF2B5EF4-FFF2-40B4-BE49-F238E27FC236}">
                <a16:creationId xmlns:a16="http://schemas.microsoft.com/office/drawing/2014/main" id="{959F3A5E-381E-E54E-BCAB-2C736D1EC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051" y="5943750"/>
            <a:ext cx="12173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1400" b="1">
                <a:solidFill>
                  <a:srgbClr val="25243D"/>
                </a:solidFill>
                <a:latin typeface="Century Gothic" panose="020B0502020202020204" pitchFamily="34" charset="0"/>
              </a:rPr>
              <a:t>Quelle direction ?</a:t>
            </a:r>
          </a:p>
        </p:txBody>
      </p:sp>
      <p:sp>
        <p:nvSpPr>
          <p:cNvPr id="22" name="TextBox 34">
            <a:extLst>
              <a:ext uri="{FF2B5EF4-FFF2-40B4-BE49-F238E27FC236}">
                <a16:creationId xmlns:a16="http://schemas.microsoft.com/office/drawing/2014/main" id="{A1567A40-904E-5C46-A1BB-628E56462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5943750"/>
            <a:ext cx="12268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Détends-toi, calme-toi, ralentis</a:t>
            </a: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488D3FDF-6141-0248-A6A1-F17223126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7064" y="5943750"/>
            <a:ext cx="12161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fr-FR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Il est temps de rentrer</a:t>
            </a:r>
          </a:p>
        </p:txBody>
      </p:sp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12510952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244991" cy="650074"/>
          </a:xfrm>
        </p:spPr>
        <p:txBody>
          <a:bodyPr rtlCol="0"/>
          <a:lstStyle/>
          <a:p>
            <a:pPr rtl="0"/>
            <a:r>
              <a:rPr lang="fr-FR" sz="2800" dirty="0"/>
              <a:t>Récif d’Agincourt sur Google </a:t>
            </a:r>
            <a:r>
              <a:rPr lang="fr-FR" sz="2800" dirty="0" err="1"/>
              <a:t>Maps</a:t>
            </a:r>
            <a:endParaRPr lang="fr-FR" sz="2800" dirty="0"/>
          </a:p>
        </p:txBody>
      </p:sp>
      <p:pic>
        <p:nvPicPr>
          <p:cNvPr id="5" name="Picture 4" descr="A picture containing outdoor, reef, sign, sitt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657D50E-C935-CF4B-BBF4-0F31516F3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" t="2166" r="32189" b="2214"/>
          <a:stretch/>
        </p:blipFill>
        <p:spPr>
          <a:xfrm>
            <a:off x="364152" y="1642684"/>
            <a:ext cx="7153898" cy="4318277"/>
          </a:xfrm>
          <a:prstGeom prst="rect">
            <a:avLst/>
          </a:prstGeom>
        </p:spPr>
      </p:pic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2C2E68-1D37-614C-8F7F-379EF25104D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B8C7ABF-DB58-EB44-8670-D5BF23DAECE1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E740ED4-7455-2542-A3F0-1EB436DAD2D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A12D9984-C708-D945-A4A9-B504BEF2764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FBB12DD6-79C3-D448-8C38-3C3757AD55DE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DAFBF650-D276-C240-81D2-CF3E17B55F27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16D549E-8BAF-2A42-BD76-43B2CF7E454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8FCFDCF6-63D8-D94F-843D-2CAA92C04899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VOIR LA GALERIE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572000" y="1842750"/>
            <a:ext cx="4208384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Maintenant, complète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fr-FR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ton carnet de plongée 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Décris ce que tu as vu et ce que tu as ressenti lors de ta première </a:t>
            </a:r>
            <a:r>
              <a:rPr lang="fr-FR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plongée virtuelle</a:t>
            </a: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Quels mots </a:t>
            </a:r>
            <a:r>
              <a:rPr lang="fr-FR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utiliserais-tu pour décrire l’habitat corallien 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0"/>
            <a:ext cx="3545155" cy="5069241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1377950" y="1527172"/>
            <a:ext cx="171450" cy="123825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fr-FR" sz="1800" u="sng" dirty="0">
                <a:solidFill>
                  <a:srgbClr val="25243D"/>
                </a:solidFill>
                <a:latin typeface="Century Gothic Bold"/>
              </a:rPr>
              <a:t>Diapositive</a:t>
            </a:r>
          </a:p>
          <a:p>
            <a:pPr defTabSz="457200" rtl="0">
              <a:lnSpc>
                <a:spcPct val="150000"/>
              </a:lnSpc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u="sng" dirty="0">
                <a:solidFill>
                  <a:srgbClr val="25243D"/>
                </a:solidFill>
                <a:latin typeface="Century Gothic Bold"/>
              </a:rPr>
              <a:t>Image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Côte rocheuse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Grand large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Herbier marin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Carte du récif corallien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Carte du récif corallien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Signes de plongée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u="sng" dirty="0">
                <a:solidFill>
                  <a:srgbClr val="25243D"/>
                </a:solidFill>
                <a:latin typeface="Century Gothic Bold"/>
              </a:rPr>
              <a:t>Crédit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 err="1">
                <a:solidFill>
                  <a:srgbClr val="25243D"/>
                </a:solidFill>
                <a:latin typeface="Century Gothic Bold"/>
              </a:rPr>
              <a:t>Encounter</a:t>
            </a: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 </a:t>
            </a:r>
            <a:r>
              <a:rPr lang="fr-FR" sz="1400" dirty="0" err="1">
                <a:solidFill>
                  <a:srgbClr val="25243D"/>
                </a:solidFill>
                <a:latin typeface="Century Gothic Bold"/>
              </a:rPr>
              <a:t>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25243D"/>
                </a:solidFill>
                <a:latin typeface="Century Gothic Bold"/>
              </a:rPr>
              <a:t>Peter </a:t>
            </a:r>
            <a:r>
              <a:rPr lang="fr-FR" sz="1400" dirty="0" err="1">
                <a:solidFill>
                  <a:srgbClr val="25243D"/>
                </a:solidFill>
                <a:latin typeface="Century Gothic Bold"/>
              </a:rPr>
              <a:t>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Toutes les autres images </a:t>
            </a: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Catlin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fr-FR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Seaview</a:t>
            </a:r>
            <a:r>
              <a:rPr lang="fr-FR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Survey</a:t>
            </a:r>
          </a:p>
          <a:p>
            <a:pPr defTabSz="457200">
              <a:tabLst>
                <a:tab pos="2693988" algn="l"/>
              </a:tabLst>
            </a:pPr>
            <a:r>
              <a:rPr lang="fr-FR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et photos</a:t>
            </a:r>
            <a:endParaRPr lang="fr-FR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fr-FR"/>
              <a:t>Cap sur le corail</a:t>
            </a:r>
          </a:p>
        </p:txBody>
      </p:sp>
      <p:pic>
        <p:nvPicPr>
          <p:cNvPr id="4" name="Picture 3" descr="A picture containing sport, swimming, dark, ma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CC76E65-55A8-3F40-930E-B528EC19D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19749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fr-FR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VOIR LA VIDÉO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99713581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fr-FR" dirty="0"/>
              <a:t>Quel pourcentage de la </a:t>
            </a:r>
            <a:r>
              <a:rPr lang="fr-FR" dirty="0">
                <a:solidFill>
                  <a:schemeClr val="bg2"/>
                </a:solidFill>
              </a:rPr>
              <a:t>surface</a:t>
            </a:r>
            <a:r>
              <a:rPr lang="fr-FR" dirty="0"/>
              <a:t> de la Terre est recouverte par les océans 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/>
              <a:t>50 %</a:t>
            </a:r>
          </a:p>
        </p:txBody>
      </p:sp>
      <p:sp>
        <p:nvSpPr>
          <p:cNvPr id="18" name="Title 8">
            <a:extLst>
              <a:ext uri="{FF2B5EF4-FFF2-40B4-BE49-F238E27FC236}">
                <a16:creationId xmlns:a16="http://schemas.microsoft.com/office/drawing/2014/main" id="{CC32D5CD-008E-5B4C-BA45-D7540C276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512B477E-15FF-4E71-B7C9-3FD3EBA54582}"/>
              </a:ext>
            </a:extLst>
          </p:cNvPr>
          <p:cNvSpPr txBox="1">
            <a:spLocks/>
          </p:cNvSpPr>
          <p:nvPr/>
        </p:nvSpPr>
        <p:spPr>
          <a:xfrm>
            <a:off x="395669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fr-FR" dirty="0"/>
              <a:t>MOINS</a:t>
            </a:r>
          </a:p>
        </p:txBody>
      </p:sp>
      <p:sp>
        <p:nvSpPr>
          <p:cNvPr id="2" name="Rectangle 1"/>
          <p:cNvSpPr/>
          <p:nvPr/>
        </p:nvSpPr>
        <p:spPr>
          <a:xfrm>
            <a:off x="700469" y="1662546"/>
            <a:ext cx="2763167" cy="471054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10046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</a:rPr>
              <a:t>71 %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fr-FR"/>
              <a:t>Quel pourcentage de la </a:t>
            </a:r>
            <a:r>
              <a:rPr lang="fr-FR">
                <a:solidFill>
                  <a:schemeClr val="bg2"/>
                </a:solidFill>
              </a:rPr>
              <a:t>surface</a:t>
            </a:r>
            <a:r>
              <a:rPr lang="fr-FR"/>
              <a:t> de la Terre est recouverte par les océans ?</a:t>
            </a:r>
          </a:p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A7609D1-E8E7-7F48-8681-A046B702F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79284A-F21D-4BA4-88F6-D61F64CAC81E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B7D879E8-D073-4B67-8592-6C1C606A1434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64992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fr-FR"/>
              <a:t>Quel pourcentage d’eau sur Terre correspond aux océans 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/>
              <a:t>90 %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3B88132-32D5-C54B-B535-E6B8068DA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544A11-A23F-429A-92B7-7C8449C50C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C15CE560-A44D-4578-AEB1-F58EE9DF0E9D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993E49A-F5E8-4065-83C2-CAAA40D191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/>
          <a:lstStyle/>
          <a:p>
            <a:r>
              <a:rPr lang="fr-FR" dirty="0"/>
              <a:t>MOINS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34006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fr-FR">
                <a:solidFill>
                  <a:schemeClr val="bg2"/>
                </a:solidFill>
              </a:rPr>
              <a:t>97 %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fr-FR"/>
              <a:t>Quel pourcentage d’eau sur Terre correspond aux océans ?</a:t>
            </a:r>
          </a:p>
          <a:p>
            <a:pPr rtl="0"/>
            <a:endParaRPr lang="en-US" dirty="0"/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2E7BDB16-67D2-3E46-BD44-F5F8815F7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89068A-999F-444F-894D-F1C4330AC313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2263A3C7-E942-4D83-BD92-43A56A27005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04501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fr-FR" dirty="0"/>
              <a:t>Quel pourcentage de l’océan a été exploré 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 dirty="0"/>
              <a:t>25 %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A6AFD908-E1AF-794F-BC32-DE9B6EC96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8E19AEC-7F87-4D9C-9924-705AFB739154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583E693E-2E91-4E43-AF8B-7F3C97A72D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/>
          <a:lstStyle/>
          <a:p>
            <a:r>
              <a:rPr lang="fr-FR" dirty="0"/>
              <a:t>MOINS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2154C76B-B03C-413D-89B6-51003154E70A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PLUS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88494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343EFE-49BF-0E4C-988E-45ABE56369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7" y="3023269"/>
            <a:ext cx="2167715" cy="844010"/>
          </a:xfrm>
        </p:spPr>
        <p:txBody>
          <a:bodyPr rtlCol="0"/>
          <a:lstStyle/>
          <a:p>
            <a:pPr rtl="0"/>
            <a:r>
              <a:rPr lang="en-US" dirty="0"/>
              <a:t>MOINS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8818" y="3569965"/>
            <a:ext cx="1924684" cy="1102949"/>
          </a:xfrm>
        </p:spPr>
        <p:txBody>
          <a:bodyPr rtlCol="0"/>
          <a:lstStyle/>
          <a:p>
            <a:pPr rtl="0"/>
            <a:r>
              <a:rPr lang="fr-FR" sz="3600" dirty="0">
                <a:solidFill>
                  <a:schemeClr val="bg2"/>
                </a:solidFill>
              </a:rPr>
              <a:t>Moins de 20 %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fr-FR"/>
              <a:t>Quel pourcentage de l’océan a été exploré ?</a:t>
            </a:r>
          </a:p>
          <a:p>
            <a:pPr rtl="0"/>
            <a:endParaRPr lang="en-US" dirty="0"/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AD586627-7D85-474B-9198-DE428F149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Leçon 1 : Explorateur de récifs coralliens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200" b="1" dirty="0">
                <a:solidFill>
                  <a:schemeClr val="bg1"/>
                </a:solidFill>
              </a:rPr>
              <a:t>Plus ou moins</a:t>
            </a:r>
            <a:endParaRPr kumimoji="0" lang="fr-FR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777847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325D9B-767B-44F2-BCF1-10ABF675846F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dd429a2-b850-4aa5-85c2-8487e2b197cf"/>
    <ds:schemaRef ds:uri="http://purl.org/dc/dcmitype/"/>
    <ds:schemaRef ds:uri="7dd0c2b8-7301-49b5-921e-ab84ec4c20a5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771</Words>
  <Application>Microsoft Office PowerPoint</Application>
  <PresentationFormat>On-screen Show (4:3)</PresentationFormat>
  <Paragraphs>155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  <vt:lpstr>Leçon 1 : Explorateur de récifs coralliens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121</cp:revision>
  <cp:lastPrinted>2018-10-15T11:47:29Z</cp:lastPrinted>
  <dcterms:modified xsi:type="dcterms:W3CDTF">2020-03-25T15:34:41Z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